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000" kern="1200">
        <a:solidFill>
          <a:srgbClr val="000066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6" d="100"/>
          <a:sy n="76" d="100"/>
        </p:scale>
        <p:origin x="-11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 backgriund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59488" y="6259513"/>
            <a:ext cx="2627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>
                <a:solidFill>
                  <a:srgbClr val="525759"/>
                </a:solidFill>
                <a:latin typeface="Helvetica 45 Light" pitchFamily="34" charset="0"/>
              </a:rPr>
              <a:t>When the smallest thing matters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305800" y="152400"/>
          <a:ext cx="6540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Photo Editor Photo" r:id="rId4" imgW="6200000" imgH="9888330" progId="">
                  <p:embed/>
                </p:oleObj>
              </mc:Choice>
              <mc:Fallback>
                <p:oleObj name="Photo Editor Photo" r:id="rId4" imgW="6200000" imgH="98883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52400"/>
                        <a:ext cx="65405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29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0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543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0" y="1981200"/>
            <a:ext cx="3543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77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9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2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5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48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70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46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2" descr="PP backgriund_0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1434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59488" y="6259513"/>
            <a:ext cx="2627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>
                <a:solidFill>
                  <a:srgbClr val="525759"/>
                </a:solidFill>
                <a:latin typeface="Helvetica 45 Light" pitchFamily="34" charset="0"/>
              </a:rPr>
              <a:t>When the smallest thing matters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8305800" y="152400"/>
          <a:ext cx="6540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Photo Editor Photo" r:id="rId16" imgW="6200000" imgH="9888330" progId="">
                  <p:embed/>
                </p:oleObj>
              </mc:Choice>
              <mc:Fallback>
                <p:oleObj name="Photo Editor Photo" r:id="rId16" imgW="6200000" imgH="988833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52400"/>
                        <a:ext cx="65405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ru-RU" smtClean="0"/>
              <a:t>Inosys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Аппарат для проведения ингаляции оксида азота </a:t>
            </a:r>
            <a:endParaRPr lang="en-GB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844675"/>
            <a:ext cx="4619625" cy="48275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     Аппарат </a:t>
            </a:r>
            <a:r>
              <a:rPr lang="en-US" altLang="ru-RU" smtClean="0"/>
              <a:t>SLE </a:t>
            </a:r>
            <a:r>
              <a:rPr lang="ru-RU" altLang="ru-RU" smtClean="0"/>
              <a:t>3600 </a:t>
            </a:r>
            <a:r>
              <a:rPr lang="en-US" altLang="ru-RU" smtClean="0"/>
              <a:t>INOSYS</a:t>
            </a:r>
            <a:r>
              <a:rPr lang="ru-RU" altLang="ru-RU" smtClean="0"/>
              <a:t> для подачи газообразного оксида азота в контур пациента для использования совместно с аппаратом ИВЛ с фиксированным потоком (в том числе </a:t>
            </a:r>
            <a:r>
              <a:rPr lang="en-US" altLang="ru-RU" b="1" smtClean="0"/>
              <a:t>SLE</a:t>
            </a:r>
            <a:r>
              <a:rPr lang="ru-RU" altLang="ru-RU" b="1" smtClean="0"/>
              <a:t>2000, </a:t>
            </a:r>
            <a:r>
              <a:rPr lang="en-US" altLang="ru-RU" b="1" smtClean="0"/>
              <a:t>SLE</a:t>
            </a:r>
            <a:r>
              <a:rPr lang="ru-RU" altLang="ru-RU" b="1" smtClean="0"/>
              <a:t>4000 и </a:t>
            </a:r>
            <a:r>
              <a:rPr lang="en-US" altLang="ru-RU" b="1" smtClean="0"/>
              <a:t>SLE</a:t>
            </a:r>
            <a:r>
              <a:rPr lang="ru-RU" altLang="ru-RU" b="1" smtClean="0"/>
              <a:t>5000</a:t>
            </a:r>
            <a:r>
              <a:rPr lang="ru-RU" altLang="ru-RU" smtClean="0"/>
              <a:t>).</a:t>
            </a:r>
          </a:p>
        </p:txBody>
      </p:sp>
      <p:pic>
        <p:nvPicPr>
          <p:cNvPr id="41988" name="Picture 4" descr="Unknown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3845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341438"/>
            <a:ext cx="7383463" cy="4392612"/>
          </a:xfrm>
        </p:spPr>
        <p:txBody>
          <a:bodyPr/>
          <a:lstStyle/>
          <a:p>
            <a:r>
              <a:rPr lang="ru-RU" altLang="ru-RU" smtClean="0"/>
              <a:t>Ингаляция оксида азота селективно снижает легочную гипертензию  и нормализует вентиляционно/перфузионные отношения в целом ряде легочных патологических состояний. Вдыхаемый оксид азота убирает перфузию от недостаточно вентилируемых участков легких, таким образом, снижая шунтирование. </a:t>
            </a:r>
          </a:p>
          <a:p>
            <a:r>
              <a:rPr lang="ru-RU" altLang="ru-RU" smtClean="0"/>
              <a:t>Предельно допустимые безопасные для здоровья дозы</a:t>
            </a:r>
            <a:br>
              <a:rPr lang="ru-RU" altLang="ru-RU" smtClean="0"/>
            </a:br>
            <a:r>
              <a:rPr lang="en-US" altLang="ru-RU" smtClean="0"/>
              <a:t>NO</a:t>
            </a:r>
            <a:r>
              <a:rPr lang="ru-RU" altLang="ru-RU" smtClean="0"/>
              <a:t> - 25 мг/м3 за 8 часов</a:t>
            </a:r>
            <a:br>
              <a:rPr lang="ru-RU" altLang="ru-RU" smtClean="0"/>
            </a:br>
            <a:r>
              <a:rPr lang="en-US" altLang="ru-RU" smtClean="0"/>
              <a:t>NO</a:t>
            </a:r>
            <a:r>
              <a:rPr lang="ru-RU" altLang="ru-RU" smtClean="0"/>
              <a:t>2 - 3 мг/м3 за 8 часов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96975"/>
            <a:ext cx="7416800" cy="4608513"/>
          </a:xfrm>
        </p:spPr>
        <p:txBody>
          <a:bodyPr/>
          <a:lstStyle/>
          <a:p>
            <a:r>
              <a:rPr lang="ru-RU" altLang="ru-RU" smtClean="0"/>
              <a:t>Система </a:t>
            </a:r>
            <a:r>
              <a:rPr lang="en-US" altLang="ru-RU" smtClean="0"/>
              <a:t>INOSYS</a:t>
            </a:r>
            <a:r>
              <a:rPr lang="ru-RU" altLang="ru-RU" smtClean="0"/>
              <a:t> разработана для подачи  окиси азота (</a:t>
            </a:r>
            <a:r>
              <a:rPr lang="en-US" altLang="ru-RU" smtClean="0"/>
              <a:t>NO</a:t>
            </a:r>
            <a:r>
              <a:rPr lang="ru-RU" altLang="ru-RU" smtClean="0"/>
              <a:t>) в легкие пациента, проходя через два счетчика расхода газа и безопасный запорный клапан. </a:t>
            </a:r>
            <a:r>
              <a:rPr lang="en-US" altLang="ru-RU" smtClean="0"/>
              <a:t>NO </a:t>
            </a:r>
            <a:r>
              <a:rPr lang="ru-RU" altLang="ru-RU" smtClean="0"/>
              <a:t>смешивается с поставляемым свежим газом от ИВЛ, и уже низкая концентрация </a:t>
            </a:r>
            <a:r>
              <a:rPr lang="en-US" altLang="ru-RU" smtClean="0"/>
              <a:t>NO </a:t>
            </a:r>
            <a:r>
              <a:rPr lang="ru-RU" altLang="ru-RU" smtClean="0"/>
              <a:t>доставляется к пациенту. Образец газа, поставляемый к пациенту, пропускается через контрольный контур.  Измеряемый уровень </a:t>
            </a:r>
            <a:r>
              <a:rPr lang="en-US" altLang="ru-RU" smtClean="0"/>
              <a:t>NO</a:t>
            </a:r>
            <a:r>
              <a:rPr lang="ru-RU" altLang="ru-RU" smtClean="0"/>
              <a:t> отображается в цифровом формате.  Диоксид азота (</a:t>
            </a:r>
            <a:r>
              <a:rPr lang="en-US" altLang="ru-RU" smtClean="0"/>
              <a:t>NO</a:t>
            </a:r>
            <a:r>
              <a:rPr lang="ru-RU" altLang="ru-RU" smtClean="0"/>
              <a:t>2) получается как сопутствующий продукт при использовании </a:t>
            </a:r>
            <a:r>
              <a:rPr lang="en-US" altLang="ru-RU" smtClean="0"/>
              <a:t>NO</a:t>
            </a:r>
            <a:r>
              <a:rPr lang="ru-RU" altLang="ru-RU" smtClean="0"/>
              <a:t>, и уровень данного вредного газа также измеряется и мониторируется. </a:t>
            </a:r>
          </a:p>
          <a:p>
            <a:r>
              <a:rPr lang="ru-RU" altLang="ru-RU" smtClean="0"/>
              <a:t>Система </a:t>
            </a:r>
            <a:r>
              <a:rPr lang="en-US" altLang="ru-RU" smtClean="0"/>
              <a:t>INOSYS </a:t>
            </a:r>
            <a:r>
              <a:rPr lang="ru-RU" altLang="ru-RU" smtClean="0"/>
              <a:t>характеризуется автоматическим отключением подачи </a:t>
            </a:r>
            <a:r>
              <a:rPr lang="en-US" altLang="ru-RU" smtClean="0"/>
              <a:t>NO</a:t>
            </a:r>
            <a:r>
              <a:rPr lang="ru-RU" altLang="ru-RU" smtClean="0"/>
              <a:t>, если предельно допустимая концентрация выходит за пределы.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543800" cy="6477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Основные преимущества</a:t>
            </a:r>
            <a:endParaRPr lang="en-GB" altLang="ru-RU" sz="2400" smtClean="0"/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924300" y="1412875"/>
            <a:ext cx="4859338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Полная система поставки и мониторинга оксида азота для лечения легочной гипертензии у новорожденных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Работает с любыми ИВЛ, которые подают фиксированный поток непрерывного свежего газа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Простая установка, понятные сигналы тревоги и управление дозировками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Уменьшение потока при высокой тревоге 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Удобная простая калибровка 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Встроенная резервная батарея</a:t>
            </a:r>
            <a:r>
              <a:rPr lang="ru-RU" altLang="ru-RU" sz="1800">
                <a:latin typeface="Tahoma" pitchFamily="34" charset="0"/>
              </a:rPr>
              <a:t> </a:t>
            </a: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5 ч работы </a:t>
            </a:r>
          </a:p>
          <a:p>
            <a:pPr algn="l"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Встроенный принтер</a:t>
            </a: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altLang="ru-RU" sz="18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ct val="0"/>
              </a:spcBef>
              <a:buFontTx/>
              <a:buChar char="-"/>
            </a:pPr>
            <a:endParaRPr lang="en-GB" altLang="ru-RU" sz="18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GB" altLang="ru-RU" sz="18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8678" name="Picture 6" descr="IMG_1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024187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artin\Desktop\Web Pics\SLE3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3706813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Line 4"/>
          <p:cNvSpPr>
            <a:spLocks noChangeShapeType="1"/>
          </p:cNvSpPr>
          <p:nvPr/>
        </p:nvSpPr>
        <p:spPr bwMode="auto">
          <a:xfrm flipH="1">
            <a:off x="4800600" y="2895600"/>
            <a:ext cx="2590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H="1">
            <a:off x="5410200" y="2895600"/>
            <a:ext cx="1981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371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/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Расходомеры для точной дозировки</a:t>
            </a:r>
            <a:endParaRPr lang="en-GB" altLang="ru-RU" sz="14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219200" y="4038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50825" y="3284538"/>
            <a:ext cx="1905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/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Проксимальный мониторинг газов </a:t>
            </a:r>
            <a:r>
              <a:rPr lang="en-GB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en-GB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NO2</a:t>
            </a: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V="1">
            <a:off x="1763713" y="42926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381000" y="4953000"/>
            <a:ext cx="1295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/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Границы значений для сигнала тревоги</a:t>
            </a:r>
            <a:endParaRPr lang="en-GB" altLang="ru-RU" sz="14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 flipH="1">
            <a:off x="4724400" y="1295400"/>
            <a:ext cx="2057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5580063" y="765175"/>
            <a:ext cx="2209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/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Внутренняя батарея для транспортировки</a:t>
            </a:r>
            <a:endParaRPr lang="en-GB" altLang="ru-RU" sz="14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1600200" y="1295400"/>
            <a:ext cx="167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684213" y="908050"/>
            <a:ext cx="2057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/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Вывод данных </a:t>
            </a:r>
            <a:r>
              <a:rPr lang="en-GB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(RS232)</a:t>
            </a:r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 flipH="1" flipV="1">
            <a:off x="4343400" y="4191000"/>
            <a:ext cx="297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7315200" y="4495800"/>
            <a:ext cx="1828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/>
            <a:r>
              <a:rPr lang="ru-RU" altLang="ru-RU"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Звуковой и визуальный сигнал тревоги</a:t>
            </a:r>
            <a:endParaRPr lang="en-GB" altLang="ru-RU" sz="14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543800" cy="1143000"/>
          </a:xfrm>
        </p:spPr>
        <p:txBody>
          <a:bodyPr/>
          <a:lstStyle/>
          <a:p>
            <a:pPr eaLnBrk="1" hangingPunct="1"/>
            <a:r>
              <a:rPr lang="ru-RU" altLang="ru-RU" sz="1600" b="1" smtClean="0"/>
              <a:t>Установка аппарата с ИВЛ</a:t>
            </a:r>
            <a:r>
              <a:rPr lang="en-GB" altLang="ru-RU" sz="1600" b="1" smtClean="0"/>
              <a:t> SLE</a:t>
            </a:r>
            <a:r>
              <a:rPr lang="en-GB" altLang="ru-RU" sz="1600" smtClean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3341687" cy="428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4572000" y="2349500"/>
            <a:ext cx="38862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buFontTx/>
              <a:buChar char="•"/>
            </a:pPr>
            <a:r>
              <a:rPr lang="ru-RU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Подключение в адаптер контура для всех моделей ИВЛ </a:t>
            </a:r>
            <a:r>
              <a:rPr lang="en-GB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SLE.</a:t>
            </a:r>
          </a:p>
          <a:p>
            <a:pPr algn="l">
              <a:buFontTx/>
              <a:buChar char="•"/>
            </a:pPr>
            <a:r>
              <a:rPr lang="en-GB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altLang="ru-RU" sz="1800">
                <a:solidFill>
                  <a:schemeClr val="tx1"/>
                </a:solidFill>
              </a:rPr>
              <a:t>-х</a:t>
            </a:r>
            <a:r>
              <a:rPr lang="en-GB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ступенчатый химический фильтр очистки, подсоединяемый к блоку выдоха</a:t>
            </a:r>
            <a:r>
              <a:rPr lang="en-GB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l">
              <a:buFontTx/>
              <a:buChar char="•"/>
            </a:pPr>
            <a:r>
              <a:rPr lang="ru-RU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Специальная тележка как опция</a:t>
            </a:r>
            <a:r>
              <a:rPr lang="en-GB" altLang="ru-RU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Калибровка</a:t>
            </a:r>
            <a:endParaRPr lang="en-GB" altLang="ru-RU" sz="2000" smtClean="0"/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5105400" y="1752600"/>
            <a:ext cx="3657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algn="ctr">
              <a:spcBef>
                <a:spcPct val="50000"/>
              </a:spcBef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algn="ctr" fontAlgn="base">
              <a:spcBef>
                <a:spcPct val="50000"/>
              </a:spcBef>
              <a:spcAft>
                <a:spcPct val="0"/>
              </a:spcAft>
              <a:defRPr sz="1000">
                <a:solidFill>
                  <a:srgbClr val="000066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>
              <a:buFontTx/>
              <a:buChar char="•"/>
            </a:pP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Ячейки </a:t>
            </a:r>
            <a:r>
              <a:rPr lang="en-GB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en-GB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NO2 </a:t>
            </a: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требуют проведение простой калибровки один раз в месяц</a:t>
            </a:r>
            <a:r>
              <a:rPr lang="en-GB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l">
              <a:buFontTx/>
              <a:buChar char="•"/>
            </a:pP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Калибровка обеспечивает эффективность доз</a:t>
            </a:r>
            <a:r>
              <a:rPr lang="ru-RU" altLang="ru-RU" sz="1800">
                <a:ea typeface="Arial Unicode MS" pitchFamily="34" charset="-128"/>
                <a:cs typeface="Arial Unicode MS" pitchFamily="34" charset="-128"/>
              </a:rPr>
              <a:t>ировки </a:t>
            </a:r>
            <a:r>
              <a:rPr lang="en-US" altLang="ru-RU" sz="1800"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поставляем</a:t>
            </a:r>
            <a:r>
              <a:rPr lang="ru-RU" altLang="ru-RU" sz="1800">
                <a:ea typeface="Arial Unicode MS" pitchFamily="34" charset="-128"/>
                <a:cs typeface="Arial Unicode MS" pitchFamily="34" charset="-128"/>
              </a:rPr>
              <a:t>ого</a:t>
            </a: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контур пациента</a:t>
            </a:r>
            <a:r>
              <a:rPr lang="en-GB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l">
              <a:buFontTx/>
              <a:buChar char="•"/>
            </a:pPr>
            <a:r>
              <a:rPr lang="ru-RU" altLang="ru-RU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Калибровка может быть легко проведена пользователем в палате терапии. </a:t>
            </a:r>
            <a:endParaRPr lang="en-GB" altLang="ru-RU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385" name="Picture 1" descr="C:\Users\martin\Documents\Projects\Distributor Competency Programme\Company and Product Vision\Inosys\Gas Cylin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620838"/>
            <a:ext cx="3041650" cy="80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700213"/>
            <a:ext cx="3827462" cy="4395787"/>
          </a:xfrm>
        </p:spPr>
        <p:txBody>
          <a:bodyPr/>
          <a:lstStyle/>
          <a:p>
            <a:pPr eaLnBrk="1" hangingPunct="1"/>
            <a:r>
              <a:rPr lang="ru-RU" altLang="ru-RU" sz="1600" smtClean="0"/>
              <a:t>Целевая аудитория – врачи ПИТ (для новорожденных/детей), кто проводит лечение легочной гипертензии новорожденных с помощью оксида азота. </a:t>
            </a:r>
            <a:endParaRPr lang="en-GB" altLang="ru-RU" sz="1600" smtClean="0"/>
          </a:p>
          <a:p>
            <a:pPr eaLnBrk="1" hangingPunct="1"/>
            <a:r>
              <a:rPr lang="ru-RU" altLang="ru-RU" sz="1600" smtClean="0"/>
              <a:t>Аппарат используется не только с ИВЛ </a:t>
            </a:r>
            <a:r>
              <a:rPr lang="en-US" altLang="ru-RU" sz="1600" smtClean="0"/>
              <a:t>SLE </a:t>
            </a:r>
            <a:r>
              <a:rPr lang="en-GB" altLang="ru-RU" sz="1600" smtClean="0"/>
              <a:t>– NO</a:t>
            </a:r>
            <a:r>
              <a:rPr lang="ru-RU" altLang="ru-RU" sz="1600" smtClean="0"/>
              <a:t> эффективен при использовании совместно с</a:t>
            </a:r>
            <a:r>
              <a:rPr lang="en-GB" altLang="ru-RU" sz="1600" smtClean="0"/>
              <a:t> HFOV </a:t>
            </a:r>
            <a:r>
              <a:rPr lang="ru-RU" altLang="ru-RU" sz="1600" smtClean="0"/>
              <a:t>или</a:t>
            </a:r>
            <a:r>
              <a:rPr lang="en-GB" altLang="ru-RU" sz="1600" smtClean="0"/>
              <a:t> HFV</a:t>
            </a:r>
            <a:r>
              <a:rPr lang="ru-RU" altLang="ru-RU" sz="1600" smtClean="0"/>
              <a:t>, использование с ИВЛ с постоянным потоком, напр., </a:t>
            </a:r>
            <a:r>
              <a:rPr lang="en-GB" altLang="ru-RU" sz="1600" smtClean="0"/>
              <a:t>Drager Babylog, Sensormedics, Bear Cub </a:t>
            </a:r>
            <a:r>
              <a:rPr lang="ru-RU" altLang="ru-RU" sz="1600" smtClean="0"/>
              <a:t>и пр.</a:t>
            </a:r>
            <a:endParaRPr lang="en-GB" altLang="ru-RU" sz="1600" smtClean="0"/>
          </a:p>
          <a:p>
            <a:pPr eaLnBrk="1" hangingPunct="1"/>
            <a:r>
              <a:rPr lang="en-GB" altLang="ru-RU" sz="1600" smtClean="0"/>
              <a:t>Viasys </a:t>
            </a:r>
            <a:r>
              <a:rPr lang="ru-RU" altLang="ru-RU" sz="1600" smtClean="0"/>
              <a:t>и </a:t>
            </a:r>
            <a:r>
              <a:rPr lang="en-GB" altLang="ru-RU" sz="1600" smtClean="0"/>
              <a:t>Drager </a:t>
            </a:r>
            <a:r>
              <a:rPr lang="ru-RU" altLang="ru-RU" sz="1600" smtClean="0"/>
              <a:t>не имеют собственных азотных приставок</a:t>
            </a:r>
            <a:r>
              <a:rPr lang="en-GB" altLang="ru-RU" sz="1600" smtClean="0"/>
              <a:t>.</a:t>
            </a:r>
          </a:p>
          <a:p>
            <a:pPr eaLnBrk="1" hangingPunct="1"/>
            <a:r>
              <a:rPr lang="ru-RU" altLang="ru-RU" sz="1600" smtClean="0"/>
              <a:t>Рекомендации по подсоединению к данным ИВЛ будут предоставлены.</a:t>
            </a:r>
            <a:endParaRPr lang="en-GB" altLang="ru-RU" sz="1600" smtClean="0"/>
          </a:p>
          <a:p>
            <a:pPr eaLnBrk="1" hangingPunct="1"/>
            <a:endParaRPr lang="en-GB" altLang="ru-RU" sz="1600" smtClean="0"/>
          </a:p>
          <a:p>
            <a:pPr eaLnBrk="1" hangingPunct="1"/>
            <a:endParaRPr lang="en-GB" altLang="ru-RU" sz="1400" smtClean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827088" y="1125538"/>
          <a:ext cx="35179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25538"/>
                        <a:ext cx="3517900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equeens">
  <a:themeElements>
    <a:clrScheme name="slequee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equeen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lequee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equee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quee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quee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quee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quee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equee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Settings\Martin\Application Data\Microsoft\Templates\slequeens.pot</Template>
  <TotalTime>329</TotalTime>
  <Words>419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Times New Roman</vt:lpstr>
      <vt:lpstr>Tahoma</vt:lpstr>
      <vt:lpstr>Calibri</vt:lpstr>
      <vt:lpstr>Helvetica 45 Light</vt:lpstr>
      <vt:lpstr>Arial Unicode MS</vt:lpstr>
      <vt:lpstr>slequeens</vt:lpstr>
      <vt:lpstr>Photo Editor Photo</vt:lpstr>
      <vt:lpstr>Acrobat Document</vt:lpstr>
      <vt:lpstr>Inosys</vt:lpstr>
      <vt:lpstr>Презентация PowerPoint</vt:lpstr>
      <vt:lpstr>Презентация PowerPoint</vt:lpstr>
      <vt:lpstr>Презентация PowerPoint</vt:lpstr>
      <vt:lpstr>Основные преимущества</vt:lpstr>
      <vt:lpstr>Презентация PowerPoint</vt:lpstr>
      <vt:lpstr>Установка аппарата с ИВЛ SLE </vt:lpstr>
      <vt:lpstr>Калибровка</vt:lpstr>
      <vt:lpstr>Презентация PowerPoint</vt:lpstr>
    </vt:vector>
  </TitlesOfParts>
  <Company>SLE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Inosys</dc:title>
  <dc:creator>Martin</dc:creator>
  <cp:lastModifiedBy>SV</cp:lastModifiedBy>
  <cp:revision>26</cp:revision>
  <dcterms:created xsi:type="dcterms:W3CDTF">2008-04-25T14:02:46Z</dcterms:created>
  <dcterms:modified xsi:type="dcterms:W3CDTF">2015-03-19T08:47:17Z</dcterms:modified>
</cp:coreProperties>
</file>